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9"/>
  </p:notesMasterIdLst>
  <p:handoutMasterIdLst>
    <p:handoutMasterId r:id="rId10"/>
  </p:handoutMasterIdLst>
  <p:sldIdLst>
    <p:sldId id="258" r:id="rId5"/>
    <p:sldId id="439" r:id="rId6"/>
    <p:sldId id="440" r:id="rId7"/>
    <p:sldId id="441" r:id="rId8"/>
  </p:sldIdLst>
  <p:sldSz cx="12192000" cy="6858000"/>
  <p:notesSz cx="6858000" cy="9144000"/>
  <p:embeddedFontLst>
    <p:embeddedFont>
      <p:font typeface="Avenir Black" panose="020B0803020203020204" pitchFamily="34" charset="0"/>
      <p:bold r:id="rId11"/>
    </p:embeddedFont>
    <p:embeddedFont>
      <p:font typeface="Avenir Book" panose="02000503020000020003" pitchFamily="2" charset="0"/>
      <p:regular r:id="rId12"/>
      <p:italic r:id="rId13"/>
    </p:embeddedFont>
    <p:embeddedFont>
      <p:font typeface="Avenir Next LT Pro" panose="020B0504020202020204" pitchFamily="34" charset="0"/>
      <p:regular r:id="rId14"/>
      <p:bold r:id="rId15"/>
      <p:italic r:id="rId16"/>
      <p:boldItalic r:id="rId17"/>
    </p:embeddedFont>
    <p:embeddedFont>
      <p:font typeface="Avenir Next LT Pro Demi" panose="020B0704020202020204" pitchFamily="34" charset="0"/>
      <p:regular r:id="rId18"/>
      <p:bold r:id="rId19"/>
      <p:italic r:id="rId20"/>
      <p:boldItalic r:id="rId21"/>
    </p:embeddedFont>
    <p:embeddedFont>
      <p:font typeface="Mercury Display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AB99F-D2FA-48B3-B5D1-C95BDFDDD39D}" v="5" dt="2024-08-20T22:08:56.560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3"/>
    <p:restoredTop sz="95076"/>
  </p:normalViewPr>
  <p:slideViewPr>
    <p:cSldViewPr snapToGrid="0" showGuides="1">
      <p:cViewPr varScale="1">
        <p:scale>
          <a:sx n="151" d="100"/>
          <a:sy n="151" d="100"/>
        </p:scale>
        <p:origin x="2880" y="14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ison Neely" userId="983f3ded-d733-497d-9f1e-70ab4089c981" providerId="ADAL" clId="{F1DAB99F-D2FA-48B3-B5D1-C95BDFDDD39D}"/>
    <pc:docChg chg="undo custSel modSld">
      <pc:chgData name="Garrison Neely" userId="983f3ded-d733-497d-9f1e-70ab4089c981" providerId="ADAL" clId="{F1DAB99F-D2FA-48B3-B5D1-C95BDFDDD39D}" dt="2024-08-20T22:16:34.673" v="2062"/>
      <pc:docMkLst>
        <pc:docMk/>
      </pc:docMkLst>
      <pc:sldChg chg="addSp modSp mod">
        <pc:chgData name="Garrison Neely" userId="983f3ded-d733-497d-9f1e-70ab4089c981" providerId="ADAL" clId="{F1DAB99F-D2FA-48B3-B5D1-C95BDFDDD39D}" dt="2024-08-20T22:15:50.041" v="2058" actId="1076"/>
        <pc:sldMkLst>
          <pc:docMk/>
          <pc:sldMk cId="699008341" sldId="258"/>
        </pc:sldMkLst>
        <pc:spChg chg="add">
          <ac:chgData name="Garrison Neely" userId="983f3ded-d733-497d-9f1e-70ab4089c981" providerId="ADAL" clId="{F1DAB99F-D2FA-48B3-B5D1-C95BDFDDD39D}" dt="2024-08-20T21:41:38.298" v="1227"/>
          <ac:spMkLst>
            <pc:docMk/>
            <pc:sldMk cId="699008341" sldId="258"/>
            <ac:spMk id="2" creationId="{A6EF81FE-46E7-D7AF-31D3-8CE9CB431200}"/>
          </ac:spMkLst>
        </pc:spChg>
        <pc:spChg chg="mod">
          <ac:chgData name="Garrison Neely" userId="983f3ded-d733-497d-9f1e-70ab4089c981" providerId="ADAL" clId="{F1DAB99F-D2FA-48B3-B5D1-C95BDFDDD39D}" dt="2024-08-20T22:09:35.961" v="1976" actId="1076"/>
          <ac:spMkLst>
            <pc:docMk/>
            <pc:sldMk cId="699008341" sldId="258"/>
            <ac:spMk id="4" creationId="{119C1C65-5C75-E8EE-EA88-A1CAD9872BBB}"/>
          </ac:spMkLst>
        </pc:spChg>
        <pc:spChg chg="mod">
          <ac:chgData name="Garrison Neely" userId="983f3ded-d733-497d-9f1e-70ab4089c981" providerId="ADAL" clId="{F1DAB99F-D2FA-48B3-B5D1-C95BDFDDD39D}" dt="2024-08-20T22:15:50.041" v="2058" actId="1076"/>
          <ac:spMkLst>
            <pc:docMk/>
            <pc:sldMk cId="699008341" sldId="258"/>
            <ac:spMk id="8" creationId="{E308A731-9170-AFE2-A634-96488BF0CB65}"/>
          </ac:spMkLst>
        </pc:spChg>
        <pc:spChg chg="mod">
          <ac:chgData name="Garrison Neely" userId="983f3ded-d733-497d-9f1e-70ab4089c981" providerId="ADAL" clId="{F1DAB99F-D2FA-48B3-B5D1-C95BDFDDD39D}" dt="2024-08-20T19:54:40.513" v="102" actId="20577"/>
          <ac:spMkLst>
            <pc:docMk/>
            <pc:sldMk cId="699008341" sldId="258"/>
            <ac:spMk id="13" creationId="{E1A44DD4-AD99-F04A-FD61-C657B9B1AF1D}"/>
          </ac:spMkLst>
        </pc:spChg>
        <pc:spChg chg="mod">
          <ac:chgData name="Garrison Neely" userId="983f3ded-d733-497d-9f1e-70ab4089c981" providerId="ADAL" clId="{F1DAB99F-D2FA-48B3-B5D1-C95BDFDDD39D}" dt="2024-08-20T21:40:45.296" v="1180" actId="20577"/>
          <ac:spMkLst>
            <pc:docMk/>
            <pc:sldMk cId="699008341" sldId="258"/>
            <ac:spMk id="15" creationId="{94DF130C-1D4D-9DF6-393A-B7906892B2D4}"/>
          </ac:spMkLst>
        </pc:spChg>
        <pc:spChg chg="mod">
          <ac:chgData name="Garrison Neely" userId="983f3ded-d733-497d-9f1e-70ab4089c981" providerId="ADAL" clId="{F1DAB99F-D2FA-48B3-B5D1-C95BDFDDD39D}" dt="2024-08-20T22:10:13.584" v="2034" actId="20577"/>
          <ac:spMkLst>
            <pc:docMk/>
            <pc:sldMk cId="699008341" sldId="258"/>
            <ac:spMk id="16" creationId="{1C79D045-C513-2EC7-CE81-4840D3234198}"/>
          </ac:spMkLst>
        </pc:spChg>
        <pc:spChg chg="mod">
          <ac:chgData name="Garrison Neely" userId="983f3ded-d733-497d-9f1e-70ab4089c981" providerId="ADAL" clId="{F1DAB99F-D2FA-48B3-B5D1-C95BDFDDD39D}" dt="2024-08-20T20:04:16.217" v="673" actId="20577"/>
          <ac:spMkLst>
            <pc:docMk/>
            <pc:sldMk cId="699008341" sldId="258"/>
            <ac:spMk id="19" creationId="{5F0C6E8B-31C3-543C-CC9B-0819E0FA2DC9}"/>
          </ac:spMkLst>
        </pc:spChg>
        <pc:spChg chg="mod">
          <ac:chgData name="Garrison Neely" userId="983f3ded-d733-497d-9f1e-70ab4089c981" providerId="ADAL" clId="{F1DAB99F-D2FA-48B3-B5D1-C95BDFDDD39D}" dt="2024-08-20T19:54:21.659" v="60" actId="20577"/>
          <ac:spMkLst>
            <pc:docMk/>
            <pc:sldMk cId="699008341" sldId="258"/>
            <ac:spMk id="22" creationId="{B9891B59-E010-CD8D-11A0-A0E440CD68C2}"/>
          </ac:spMkLst>
        </pc:spChg>
        <pc:spChg chg="mod">
          <ac:chgData name="Garrison Neely" userId="983f3ded-d733-497d-9f1e-70ab4089c981" providerId="ADAL" clId="{F1DAB99F-D2FA-48B3-B5D1-C95BDFDDD39D}" dt="2024-08-20T21:49:19.301" v="1759" actId="20577"/>
          <ac:spMkLst>
            <pc:docMk/>
            <pc:sldMk cId="699008341" sldId="258"/>
            <ac:spMk id="25" creationId="{0493F3E1-73D2-A8EB-2032-61E0002D9A87}"/>
          </ac:spMkLst>
        </pc:spChg>
        <pc:picChg chg="mod">
          <ac:chgData name="Garrison Neely" userId="983f3ded-d733-497d-9f1e-70ab4089c981" providerId="ADAL" clId="{F1DAB99F-D2FA-48B3-B5D1-C95BDFDDD39D}" dt="2024-08-20T19:53:43.510" v="0" actId="14826"/>
          <ac:picMkLst>
            <pc:docMk/>
            <pc:sldMk cId="699008341" sldId="258"/>
            <ac:picMk id="11" creationId="{8508A752-18CB-0CC6-50B8-491550917D4B}"/>
          </ac:picMkLst>
        </pc:picChg>
      </pc:sldChg>
      <pc:sldChg chg="modSp mod">
        <pc:chgData name="Garrison Neely" userId="983f3ded-d733-497d-9f1e-70ab4089c981" providerId="ADAL" clId="{F1DAB99F-D2FA-48B3-B5D1-C95BDFDDD39D}" dt="2024-08-20T22:10:10.064" v="2032" actId="20577"/>
        <pc:sldMkLst>
          <pc:docMk/>
          <pc:sldMk cId="3724286665" sldId="439"/>
        </pc:sldMkLst>
        <pc:spChg chg="mod">
          <ac:chgData name="Garrison Neely" userId="983f3ded-d733-497d-9f1e-70ab4089c981" providerId="ADAL" clId="{F1DAB99F-D2FA-48B3-B5D1-C95BDFDDD39D}" dt="2024-08-20T22:03:21.850" v="1856" actId="20577"/>
          <ac:spMkLst>
            <pc:docMk/>
            <pc:sldMk cId="3724286665" sldId="439"/>
            <ac:spMk id="4" creationId="{119C1C65-5C75-E8EE-EA88-A1CAD9872BBB}"/>
          </ac:spMkLst>
        </pc:spChg>
        <pc:spChg chg="mod">
          <ac:chgData name="Garrison Neely" userId="983f3ded-d733-497d-9f1e-70ab4089c981" providerId="ADAL" clId="{F1DAB99F-D2FA-48B3-B5D1-C95BDFDDD39D}" dt="2024-08-20T22:03:33.253" v="1882" actId="20577"/>
          <ac:spMkLst>
            <pc:docMk/>
            <pc:sldMk cId="3724286665" sldId="439"/>
            <ac:spMk id="13" creationId="{E1A44DD4-AD99-F04A-FD61-C657B9B1AF1D}"/>
          </ac:spMkLst>
        </pc:spChg>
        <pc:spChg chg="mod">
          <ac:chgData name="Garrison Neely" userId="983f3ded-d733-497d-9f1e-70ab4089c981" providerId="ADAL" clId="{F1DAB99F-D2FA-48B3-B5D1-C95BDFDDD39D}" dt="2024-08-20T22:10:10.064" v="2032" actId="20577"/>
          <ac:spMkLst>
            <pc:docMk/>
            <pc:sldMk cId="3724286665" sldId="439"/>
            <ac:spMk id="16" creationId="{1C79D045-C513-2EC7-CE81-4840D3234198}"/>
          </ac:spMkLst>
        </pc:spChg>
        <pc:spChg chg="mod">
          <ac:chgData name="Garrison Neely" userId="983f3ded-d733-497d-9f1e-70ab4089c981" providerId="ADAL" clId="{F1DAB99F-D2FA-48B3-B5D1-C95BDFDDD39D}" dt="2024-08-20T22:04:10.143" v="1923"/>
          <ac:spMkLst>
            <pc:docMk/>
            <pc:sldMk cId="3724286665" sldId="439"/>
            <ac:spMk id="19" creationId="{5F0C6E8B-31C3-543C-CC9B-0819E0FA2DC9}"/>
          </ac:spMkLst>
        </pc:spChg>
        <pc:spChg chg="mod">
          <ac:chgData name="Garrison Neely" userId="983f3ded-d733-497d-9f1e-70ab4089c981" providerId="ADAL" clId="{F1DAB99F-D2FA-48B3-B5D1-C95BDFDDD39D}" dt="2024-08-20T22:03:38.762" v="1896" actId="20577"/>
          <ac:spMkLst>
            <pc:docMk/>
            <pc:sldMk cId="3724286665" sldId="439"/>
            <ac:spMk id="22" creationId="{B9891B59-E010-CD8D-11A0-A0E440CD68C2}"/>
          </ac:spMkLst>
        </pc:spChg>
        <pc:picChg chg="mod">
          <ac:chgData name="Garrison Neely" userId="983f3ded-d733-497d-9f1e-70ab4089c981" providerId="ADAL" clId="{F1DAB99F-D2FA-48B3-B5D1-C95BDFDDD39D}" dt="2024-08-20T22:01:55.029" v="1821" actId="14826"/>
          <ac:picMkLst>
            <pc:docMk/>
            <pc:sldMk cId="3724286665" sldId="439"/>
            <ac:picMk id="11" creationId="{8508A752-18CB-0CC6-50B8-491550917D4B}"/>
          </ac:picMkLst>
        </pc:picChg>
      </pc:sldChg>
      <pc:sldChg chg="modSp mod">
        <pc:chgData name="Garrison Neely" userId="983f3ded-d733-497d-9f1e-70ab4089c981" providerId="ADAL" clId="{F1DAB99F-D2FA-48B3-B5D1-C95BDFDDD39D}" dt="2024-08-20T22:16:34.673" v="2062"/>
        <pc:sldMkLst>
          <pc:docMk/>
          <pc:sldMk cId="802861282" sldId="440"/>
        </pc:sldMkLst>
        <pc:spChg chg="mod">
          <ac:chgData name="Garrison Neely" userId="983f3ded-d733-497d-9f1e-70ab4089c981" providerId="ADAL" clId="{F1DAB99F-D2FA-48B3-B5D1-C95BDFDDD39D}" dt="2024-08-20T22:09:25.736" v="1974" actId="27636"/>
          <ac:spMkLst>
            <pc:docMk/>
            <pc:sldMk cId="802861282" sldId="440"/>
            <ac:spMk id="4" creationId="{119C1C65-5C75-E8EE-EA88-A1CAD9872BBB}"/>
          </ac:spMkLst>
        </pc:spChg>
        <pc:spChg chg="mod">
          <ac:chgData name="Garrison Neely" userId="983f3ded-d733-497d-9f1e-70ab4089c981" providerId="ADAL" clId="{F1DAB99F-D2FA-48B3-B5D1-C95BDFDDD39D}" dt="2024-08-20T22:09:54.477" v="2002" actId="14100"/>
          <ac:spMkLst>
            <pc:docMk/>
            <pc:sldMk cId="802861282" sldId="440"/>
            <ac:spMk id="5" creationId="{BF1AA82F-ED2D-BAE4-32A0-DD6D97271952}"/>
          </ac:spMkLst>
        </pc:spChg>
        <pc:spChg chg="mod">
          <ac:chgData name="Garrison Neely" userId="983f3ded-d733-497d-9f1e-70ab4089c981" providerId="ADAL" clId="{F1DAB99F-D2FA-48B3-B5D1-C95BDFDDD39D}" dt="2024-08-20T22:10:17.706" v="2036" actId="20577"/>
          <ac:spMkLst>
            <pc:docMk/>
            <pc:sldMk cId="802861282" sldId="440"/>
            <ac:spMk id="6" creationId="{57793F38-3EA5-E27A-341E-088FA9098FA0}"/>
          </ac:spMkLst>
        </pc:spChg>
        <pc:spChg chg="mod">
          <ac:chgData name="Garrison Neely" userId="983f3ded-d733-497d-9f1e-70ab4089c981" providerId="ADAL" clId="{F1DAB99F-D2FA-48B3-B5D1-C95BDFDDD39D}" dt="2024-08-20T22:10:22.628" v="2054" actId="20577"/>
          <ac:spMkLst>
            <pc:docMk/>
            <pc:sldMk cId="802861282" sldId="440"/>
            <ac:spMk id="7" creationId="{2F1FACB2-FAFD-7CDF-9AF4-5D6662DDA1AD}"/>
          </ac:spMkLst>
        </pc:spChg>
        <pc:spChg chg="mod">
          <ac:chgData name="Garrison Neely" userId="983f3ded-d733-497d-9f1e-70ab4089c981" providerId="ADAL" clId="{F1DAB99F-D2FA-48B3-B5D1-C95BDFDDD39D}" dt="2024-08-20T22:16:08.532" v="2060"/>
          <ac:spMkLst>
            <pc:docMk/>
            <pc:sldMk cId="802861282" sldId="440"/>
            <ac:spMk id="8" creationId="{E308A731-9170-AFE2-A634-96488BF0CB65}"/>
          </ac:spMkLst>
        </pc:spChg>
        <pc:spChg chg="mod">
          <ac:chgData name="Garrison Neely" userId="983f3ded-d733-497d-9f1e-70ab4089c981" providerId="ADAL" clId="{F1DAB99F-D2FA-48B3-B5D1-C95BDFDDD39D}" dt="2024-08-20T22:16:24.768" v="2061"/>
          <ac:spMkLst>
            <pc:docMk/>
            <pc:sldMk cId="802861282" sldId="440"/>
            <ac:spMk id="15" creationId="{94DF130C-1D4D-9DF6-393A-B7906892B2D4}"/>
          </ac:spMkLst>
        </pc:spChg>
        <pc:spChg chg="mod">
          <ac:chgData name="Garrison Neely" userId="983f3ded-d733-497d-9f1e-70ab4089c981" providerId="ADAL" clId="{F1DAB99F-D2FA-48B3-B5D1-C95BDFDDD39D}" dt="2024-08-20T22:16:34.673" v="2062"/>
          <ac:spMkLst>
            <pc:docMk/>
            <pc:sldMk cId="802861282" sldId="440"/>
            <ac:spMk id="25" creationId="{0493F3E1-73D2-A8EB-2032-61E0002D9A87}"/>
          </ac:spMkLst>
        </pc:spChg>
        <pc:picChg chg="mod">
          <ac:chgData name="Garrison Neely" userId="983f3ded-d733-497d-9f1e-70ab4089c981" providerId="ADAL" clId="{F1DAB99F-D2FA-48B3-B5D1-C95BDFDDD39D}" dt="2024-08-20T22:08:56.560" v="1924" actId="14826"/>
          <ac:picMkLst>
            <pc:docMk/>
            <pc:sldMk cId="802861282" sldId="440"/>
            <ac:picMk id="11" creationId="{8508A752-18CB-0CC6-50B8-491550917D4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8/20/2024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8/20/2024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539016" y="409575"/>
            <a:ext cx="332422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Avenir Black" panose="02000503020000020003" pitchFamily="2" charset="0"/>
              </a:rPr>
              <a:t>Garrison Neely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Senior Director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Architecture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Engineering Leadership,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 Management, DevOps, Tech Strategy, Digital Transformation &amp; Innovation,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Cross-Functional Collaboration, Product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Roadmapping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leader focused on Cloud &amp; Product engineering.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Garrison leads large, continent-spanning teams delivering FDA-regulated products, guides clients on their cloud journeys, and advises decisionmakers on where to take products next.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Biopharma |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Agriculture | Healthcare | Staffing | Hospitality | Fast Casual Restaurants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Garrison joined The Bridge in August 2024. With a two-decade career spanning industry and consulting roles, Garrison leads clients and development teams from ideation through implementation, delivering scalable, secure, and resilient software solutions.</a:t>
            </a:r>
            <a:endParaRPr lang="en-US" sz="1400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58" r="6958"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b="0" i="0" kern="1200" dirty="0">
                <a:solidFill>
                  <a:schemeClr val="tx1"/>
                </a:solidFill>
              </a:rPr>
              <a:t>garrison.neely@thebridge.com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(803) 270-2107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Denver, CO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i="0" dirty="0">
                <a:solidFill>
                  <a:schemeClr val="tx2"/>
                </a:solidFill>
                <a:latin typeface="+mj-lt"/>
              </a:rPr>
              <a:t>Consumer Genetic Testing Product | Global Biopharma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Oversaw development of a novel genetic testing product and led a program that spanned 8 time zones, 2 cultures/languages, 40 people, and 2 integration partners.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Completed an FDA 510-K filing and achieved regulatory authorization for direct-to-consumer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 included Azure-based ReactJS/.NET Core order and results portal, utilizing Azure B2C for authentication, and Terraform for infrastructure automation.</a:t>
            </a:r>
          </a:p>
          <a:p>
            <a:endParaRPr lang="en-US" sz="1100" b="1" dirty="0">
              <a:solidFill>
                <a:schemeClr val="tx2"/>
              </a:solidFill>
              <a:latin typeface="+mj-lt"/>
            </a:endParaRPr>
          </a:p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Product Personalization System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Luxury Hospitality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Architected and delivered the system complete with a fully-trained machine learning (ML) recommendations engine, hitting all milestones in the 9-month project plan.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Built rapport with an influential software architect on the development team. </a:t>
            </a:r>
          </a:p>
          <a:p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i="0" dirty="0">
                <a:solidFill>
                  <a:schemeClr val="tx2"/>
                </a:solidFill>
                <a:latin typeface="+mj-lt"/>
              </a:rPr>
              <a:t>Credit Card Payment Service | Fast Casual Pioneer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Enabled client to stop storing credit card detail and divest itself of brick-and-mortar datacenters by delivering a tokenized, Azure-based cloud payment service (utilizing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Payeezy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that met all of the company’s monitoring and performance needs.  API was performant to 350,000 transactions per minute, written in C#.NET. </a:t>
            </a:r>
            <a:endParaRPr lang="en-US" sz="1100" b="1" i="0" dirty="0">
              <a:solidFill>
                <a:schemeClr val="tx2"/>
              </a:solidFill>
              <a:latin typeface="+mj-lt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Avenir Black" panose="02000503020000020003" pitchFamily="2" charset="0"/>
              </a:rPr>
              <a:t>Garrison Neely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Senior Director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Garrison joined The Bridge in August 2024. With a two-decade career spanning industry and consulting roles, Garrison leads clients and development teams from ideation through implementation, delivering scalable, secure, and resilient software solutions.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58" r="6958"/>
          <a:stretch/>
        </p:blipFill>
        <p:spPr>
          <a:xfrm>
            <a:off x="1146175" y="1158875"/>
            <a:ext cx="2674938" cy="2674938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g</a:t>
            </a:r>
            <a:r>
              <a:rPr lang="en-US" sz="1200" b="0" i="0" kern="1200" dirty="0">
                <a:solidFill>
                  <a:schemeClr val="tx1"/>
                </a:solidFill>
              </a:rPr>
              <a:t>arrison.neely@thebridge.com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</a:t>
            </a:r>
            <a:r>
              <a:rPr lang="en-US" sz="1200" dirty="0"/>
              <a:t>803) 270-2107</a:t>
            </a:r>
            <a:endParaRPr lang="en-US" sz="1200" b="0" i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Denver, CO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08653-0D35-6A24-A3CF-28A6A484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0238" y="5068935"/>
            <a:ext cx="430784" cy="438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8" y="409575"/>
            <a:ext cx="3344532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Avenir Black" panose="02000503020000020003" pitchFamily="2" charset="0"/>
              </a:rPr>
              <a:t>Garrison Neely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Senior Director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Architecture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Engineering Leadership,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 Management, DevOps, Tech Strategy, Digital Transformation &amp; Innovation,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Cross-Functional Collaboration, Product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Roadmapping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leader focused on Cloud &amp; Product engineering.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Garrison leads large, continent-spanning teams delivering FDA-regulated products, guides clients on their cloud journeys, and advises decisionmakers on where to take products next.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Biopharma |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Agriculture | Healthcare | Staffing | Hospitality | Fast Casual Restaurants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58" r="6958"/>
          <a:stretch/>
        </p:blipFill>
        <p:spPr>
          <a:xfrm>
            <a:off x="1146176" y="408201"/>
            <a:ext cx="750674" cy="750674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i="0" dirty="0">
                <a:solidFill>
                  <a:schemeClr val="tx2"/>
                </a:solidFill>
                <a:latin typeface="+mj-lt"/>
              </a:rPr>
              <a:t>Consumer Genetic Testing Product | Global Biopharma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Oversaw development of a novel genetic testing product and led a program that spanned 8 time zones, 2 cultures/languages, 40 people, and 2 integration partners.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Completed an FDA 510-K filing and achieved regulatory authorization for direct-to-consumer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 included Azure-based ReactJS/.NET Core order and results portal, utilizing Azure B2C for authentication, and Terraform for infrastructure automation.</a:t>
            </a:r>
          </a:p>
          <a:p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r>
              <a:rPr lang="en-US" sz="1200" b="1" dirty="0">
                <a:solidFill>
                  <a:schemeClr val="tx2"/>
                </a:solidFill>
                <a:latin typeface="+mj-lt"/>
              </a:rPr>
              <a:t>Product Personalization System </a:t>
            </a:r>
            <a:r>
              <a:rPr lang="en-US" sz="1200" b="1" i="0" dirty="0">
                <a:solidFill>
                  <a:schemeClr val="tx2"/>
                </a:solidFill>
                <a:latin typeface="+mj-lt"/>
              </a:rPr>
              <a:t>| Luxury Hospitality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Architected and delivered the system complete with a fully-trained machine learning (ML) recommendations engine, hitting all milestones in the 9-month project plan.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Built rapport with an influential software architect on the development team. 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i="0" dirty="0">
                <a:solidFill>
                  <a:schemeClr val="tx2"/>
                </a:solidFill>
                <a:latin typeface="+mj-lt"/>
              </a:rPr>
              <a:t>Credit Card Payment Service | Fast Casual Pioneer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Enabled client to stop storing credit card detail and divest itself of brick-and-mortar datacenters by delivering a tokenized, Azure-based cloud payment service (utilizing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Payeezy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that met all of the company’s monitoring and performance needs. 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API was performant to 350,000 transactions per minute, written in C#.NET. </a:t>
            </a:r>
            <a:endParaRPr lang="en-US" sz="1200" b="1" i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2" y="408201"/>
            <a:ext cx="2192907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garrison.neely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</a:t>
            </a:r>
            <a:r>
              <a:rPr lang="en-US" sz="1200" dirty="0"/>
              <a:t>803) 270-2107</a:t>
            </a:r>
            <a:endParaRPr lang="en-US" sz="1200" b="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Denver, CO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6">
            <a:extLst>
              <a:ext uri="{FF2B5EF4-FFF2-40B4-BE49-F238E27FC236}">
                <a16:creationId xmlns:a16="http://schemas.microsoft.com/office/drawing/2014/main" id="{79776AE2-CE5F-9BB6-9B1B-A868C9D92EDF}"/>
              </a:ext>
            </a:extLst>
          </p:cNvPr>
          <p:cNvGraphicFramePr/>
          <p:nvPr/>
        </p:nvGraphicFramePr>
        <p:xfrm>
          <a:off x="3084511" y="821547"/>
          <a:ext cx="6022978" cy="521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488">
                  <a:extLst>
                    <a:ext uri="{9D8B030D-6E8A-4147-A177-3AD203B41FA5}">
                      <a16:colId xmlns:a16="http://schemas.microsoft.com/office/drawing/2014/main" val="1202454059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1133278051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3839731111"/>
                    </a:ext>
                  </a:extLst>
                </a:gridCol>
              </a:tblGrid>
              <a:tr h="449231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DARK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LIGHT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13714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STRATEGY &amp; ADVISORY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9700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&amp; AI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0264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EXPERIENCES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685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&amp; PRODUCT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2683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ACCELERATION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83427"/>
                  </a:ext>
                </a:extLst>
              </a:tr>
            </a:tbl>
          </a:graphicData>
        </a:graphic>
      </p:graphicFrame>
      <p:pic>
        <p:nvPicPr>
          <p:cNvPr id="6" name="Picture 5" descr="A purple and white lines in a circle&#10;&#10;Description automatically generated">
            <a:extLst>
              <a:ext uri="{FF2B5EF4-FFF2-40B4-BE49-F238E27FC236}">
                <a16:creationId xmlns:a16="http://schemas.microsoft.com/office/drawing/2014/main" id="{9C5CD362-36A3-EACE-3CA3-B94356C2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95" y="5258628"/>
            <a:ext cx="595010" cy="59501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85CB238A-0158-F894-C412-415B133F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95" y="4302086"/>
            <a:ext cx="595010" cy="595010"/>
          </a:xfrm>
          <a:prstGeom prst="rect">
            <a:avLst/>
          </a:prstGeom>
        </p:spPr>
      </p:pic>
      <p:pic>
        <p:nvPicPr>
          <p:cNvPr id="8" name="Picture 7" descr="A blue hexagons with white dots&#10;&#10;Description automatically generated">
            <a:extLst>
              <a:ext uri="{FF2B5EF4-FFF2-40B4-BE49-F238E27FC236}">
                <a16:creationId xmlns:a16="http://schemas.microsoft.com/office/drawing/2014/main" id="{C99E33EE-3E8B-F1AD-3DC4-A736133E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5" y="2389004"/>
            <a:ext cx="595010" cy="595010"/>
          </a:xfrm>
          <a:prstGeom prst="rect">
            <a:avLst/>
          </a:prstGeom>
        </p:spPr>
      </p:pic>
      <p:pic>
        <p:nvPicPr>
          <p:cNvPr id="9" name="Picture 8" descr="A green eye with a white circle and a white circle&#10;&#10;Description automatically generated">
            <a:extLst>
              <a:ext uri="{FF2B5EF4-FFF2-40B4-BE49-F238E27FC236}">
                <a16:creationId xmlns:a16="http://schemas.microsoft.com/office/drawing/2014/main" id="{D18874FF-45F8-50EE-55FA-B5F49B22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95" y="3345545"/>
            <a:ext cx="595010" cy="595010"/>
          </a:xfrm>
          <a:prstGeom prst="rect">
            <a:avLst/>
          </a:prstGeom>
        </p:spPr>
      </p:pic>
      <p:pic>
        <p:nvPicPr>
          <p:cNvPr id="10" name="Picture 9" descr="A red lines and white dots&#10;&#10;Description automatically generated">
            <a:extLst>
              <a:ext uri="{FF2B5EF4-FFF2-40B4-BE49-F238E27FC236}">
                <a16:creationId xmlns:a16="http://schemas.microsoft.com/office/drawing/2014/main" id="{50DF23D5-CE63-05B0-E635-779F8F36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95" y="1432463"/>
            <a:ext cx="595010" cy="595010"/>
          </a:xfrm>
          <a:prstGeom prst="rect">
            <a:avLst/>
          </a:prstGeom>
        </p:spPr>
      </p:pic>
      <p:pic>
        <p:nvPicPr>
          <p:cNvPr id="12" name="Picture 11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EEFBBA0F-CAA2-FE6C-C7F7-A1D3A743B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749" y="5232962"/>
            <a:ext cx="676508" cy="676508"/>
          </a:xfrm>
          <a:prstGeom prst="rect">
            <a:avLst/>
          </a:prstGeom>
        </p:spPr>
      </p:pic>
      <p:pic>
        <p:nvPicPr>
          <p:cNvPr id="14" name="Picture 13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E8F92D6F-85CF-A88A-EB38-4A7DA58F4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749" y="4273864"/>
            <a:ext cx="676508" cy="676508"/>
          </a:xfrm>
          <a:prstGeom prst="rect">
            <a:avLst/>
          </a:prstGeom>
        </p:spPr>
      </p:pic>
      <p:pic>
        <p:nvPicPr>
          <p:cNvPr id="15" name="Picture 14" descr="A logo of a hexagon&#10;&#10;Description automatically generated">
            <a:extLst>
              <a:ext uri="{FF2B5EF4-FFF2-40B4-BE49-F238E27FC236}">
                <a16:creationId xmlns:a16="http://schemas.microsoft.com/office/drawing/2014/main" id="{751D62EC-F44C-01FB-EA27-637DDCAC2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749" y="2355668"/>
            <a:ext cx="676508" cy="676508"/>
          </a:xfrm>
          <a:prstGeom prst="rect">
            <a:avLst/>
          </a:prstGeom>
        </p:spPr>
      </p:pic>
      <p:pic>
        <p:nvPicPr>
          <p:cNvPr id="17" name="Picture 16" descr="A green circle with a white eye and 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85721F2-E35D-CB05-5FFF-02CBCECD9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748" y="3314766"/>
            <a:ext cx="676508" cy="676508"/>
          </a:xfrm>
          <a:prstGeom prst="rect">
            <a:avLst/>
          </a:prstGeom>
        </p:spPr>
      </p:pic>
      <p:pic>
        <p:nvPicPr>
          <p:cNvPr id="18" name="Picture 17" descr="A red circle with white dots and lines&#10;&#10;Description automatically generated">
            <a:extLst>
              <a:ext uri="{FF2B5EF4-FFF2-40B4-BE49-F238E27FC236}">
                <a16:creationId xmlns:a16="http://schemas.microsoft.com/office/drawing/2014/main" id="{733CF387-32CF-7761-6869-A78D9833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5749" y="1396570"/>
            <a:ext cx="676508" cy="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  <SharedWithUsers xmlns="a6522676-9d5d-4c93-bc87-501c8cb86033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877ED8-6E00-4308-897B-E4CE2702DF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22676-9d5d-4c93-bc87-501c8cb86033"/>
    <ds:schemaRef ds:uri="bb4d6d32-6586-43b9-b010-b256dfc703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6851C3-F873-4A96-B5BC-7136D9E58DCC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a6522676-9d5d-4c93-bc87-501c8cb86033"/>
    <ds:schemaRef ds:uri="http://schemas.microsoft.com/office/2006/documentManagement/types"/>
    <ds:schemaRef ds:uri="http://purl.org/dc/terms/"/>
    <ds:schemaRef ds:uri="http://schemas.microsoft.com/office/infopath/2007/PartnerControls"/>
    <ds:schemaRef ds:uri="bb4d6d32-6586-43b9-b010-b256dfc7033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18893</TotalTime>
  <Words>700</Words>
  <Application>Microsoft Office PowerPoint</Application>
  <PresentationFormat>Widescreen</PresentationFormat>
  <Paragraphs>74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Avenir Black</vt:lpstr>
      <vt:lpstr>Avenir Book</vt:lpstr>
      <vt:lpstr>Arial</vt:lpstr>
      <vt:lpstr>Avenir Next LT Pro</vt:lpstr>
      <vt:lpstr>Avenir Next LT Pro Demi</vt:lpstr>
      <vt:lpstr>Calibri</vt:lpstr>
      <vt:lpstr>Mercury Display</vt:lpstr>
      <vt:lpstr>The Bridge Theme - V01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Garrison Neely</cp:lastModifiedBy>
  <cp:revision>88</cp:revision>
  <dcterms:created xsi:type="dcterms:W3CDTF">2023-12-12T06:48:12Z</dcterms:created>
  <dcterms:modified xsi:type="dcterms:W3CDTF">2024-08-20T22:16:35Z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  <property fmtid="{D5CDD505-2E9C-101B-9397-08002B2CF9AE}" pid="4" name="Order">
    <vt:lpwstr>4300.00000000000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